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WHOOPING COUGH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N" sz="2800" dirty="0"/>
              <a:t>DR JAYAPRAKASH. K.P</a:t>
            </a:r>
          </a:p>
          <a:p>
            <a:r>
              <a:rPr lang="en-IN" sz="2800" dirty="0"/>
              <a:t>ASSO.PROF.PEDIATRICS</a:t>
            </a:r>
          </a:p>
          <a:p>
            <a:r>
              <a:rPr lang="en-IN" sz="2800" dirty="0"/>
              <a:t>ICH,GOVT MEDICAL COLLEGE,KOTTAYAM</a:t>
            </a:r>
          </a:p>
        </p:txBody>
      </p:sp>
    </p:spTree>
    <p:extLst>
      <p:ext uri="{BB962C8B-B14F-4D97-AF65-F5344CB8AC3E}">
        <p14:creationId xmlns:p14="http://schemas.microsoft.com/office/powerpoint/2010/main" val="2366836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b="1" dirty="0"/>
              <a:t>Infants younger than 3 </a:t>
            </a:r>
            <a:r>
              <a:rPr lang="en-IN" b="1" dirty="0" err="1"/>
              <a:t>mo</a:t>
            </a:r>
            <a:r>
              <a:rPr lang="en-IN" b="1" dirty="0"/>
              <a:t> of age do not display the classic stages</a:t>
            </a:r>
            <a:r>
              <a:rPr lang="en-IN" dirty="0"/>
              <a:t>.</a:t>
            </a:r>
          </a:p>
          <a:p>
            <a:endParaRPr lang="en-IN" dirty="0"/>
          </a:p>
          <a:p>
            <a:r>
              <a:rPr lang="en-IN" dirty="0"/>
              <a:t>The catarrhal phase lasts only a few days or is unnoticed, and then, after the most insignificant startle from a draft, light, sound, sucking, or stretching, a well-appearing young infant begins to choke, gasp, </a:t>
            </a:r>
            <a:r>
              <a:rPr lang="en-IN" dirty="0" err="1"/>
              <a:t>gag,and</a:t>
            </a:r>
            <a:r>
              <a:rPr lang="en-IN" dirty="0"/>
              <a:t> flail the extremities, with face reddened</a:t>
            </a:r>
          </a:p>
        </p:txBody>
      </p:sp>
    </p:spTree>
    <p:extLst>
      <p:ext uri="{BB962C8B-B14F-4D97-AF65-F5344CB8AC3E}">
        <p14:creationId xmlns:p14="http://schemas.microsoft.com/office/powerpoint/2010/main" val="248536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 clinical case definition </a:t>
            </a:r>
            <a:r>
              <a:rPr lang="en-IN" b="1" dirty="0"/>
              <a:t>of cough of 14 days </a:t>
            </a:r>
            <a:r>
              <a:rPr lang="en-IN" dirty="0"/>
              <a:t>or longer duration with </a:t>
            </a:r>
            <a:r>
              <a:rPr lang="en-IN" b="1" dirty="0"/>
              <a:t>at least 1 associated symptom of paroxysms, whoop, or </a:t>
            </a:r>
            <a:r>
              <a:rPr lang="en-IN" b="1" dirty="0" err="1"/>
              <a:t>posttussivevomiting</a:t>
            </a:r>
            <a:r>
              <a:rPr lang="en-IN" b="1" dirty="0"/>
              <a:t> </a:t>
            </a:r>
            <a:r>
              <a:rPr lang="en-IN" dirty="0"/>
              <a:t>has a sensitivity of 81% and a specificity of 58% for confirmation of pertussis.</a:t>
            </a:r>
          </a:p>
        </p:txBody>
      </p:sp>
    </p:spTree>
    <p:extLst>
      <p:ext uri="{BB962C8B-B14F-4D97-AF65-F5344CB8AC3E}">
        <p14:creationId xmlns:p14="http://schemas.microsoft.com/office/powerpoint/2010/main" val="2142659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Pertussis should be suspected </a:t>
            </a:r>
            <a:r>
              <a:rPr lang="en-IN" dirty="0"/>
              <a:t>in any individual who has a pure or predominant complaint of cough, especially </a:t>
            </a:r>
            <a:r>
              <a:rPr lang="en-IN" b="1" dirty="0"/>
              <a:t>if the following </a:t>
            </a:r>
            <a:r>
              <a:rPr lang="en-IN" b="1" dirty="0" err="1"/>
              <a:t>featuresare</a:t>
            </a:r>
            <a:r>
              <a:rPr lang="en-IN" b="1" dirty="0"/>
              <a:t> absent: fever, malaise or myalgia, </a:t>
            </a:r>
            <a:r>
              <a:rPr lang="en-IN" b="1" dirty="0" err="1"/>
              <a:t>exanthem</a:t>
            </a:r>
            <a:r>
              <a:rPr lang="en-IN" b="1" dirty="0"/>
              <a:t> or </a:t>
            </a:r>
            <a:r>
              <a:rPr lang="en-IN" b="1" dirty="0" err="1"/>
              <a:t>enanthem</a:t>
            </a:r>
            <a:r>
              <a:rPr lang="en-IN" b="1" dirty="0"/>
              <a:t>, sore throat, hoarseness, </a:t>
            </a:r>
            <a:r>
              <a:rPr lang="en-IN" b="1" dirty="0" err="1"/>
              <a:t>tachypnea</a:t>
            </a:r>
            <a:r>
              <a:rPr lang="en-IN" b="1" dirty="0"/>
              <a:t>, wheezes, and rales</a:t>
            </a:r>
          </a:p>
        </p:txBody>
      </p:sp>
    </p:spTree>
    <p:extLst>
      <p:ext uri="{BB962C8B-B14F-4D97-AF65-F5344CB8AC3E}">
        <p14:creationId xmlns:p14="http://schemas.microsoft.com/office/powerpoint/2010/main" val="2013007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Infants younger than 3 </a:t>
            </a:r>
            <a:r>
              <a:rPr lang="en-IN" dirty="0" err="1"/>
              <a:t>mo</a:t>
            </a:r>
            <a:r>
              <a:rPr lang="en-IN" dirty="0"/>
              <a:t> of age with suspected pertussis usually are admitted to hospital, as are many between 3 and 6 </a:t>
            </a:r>
            <a:r>
              <a:rPr lang="en-IN" dirty="0" err="1"/>
              <a:t>mo</a:t>
            </a:r>
            <a:r>
              <a:rPr lang="en-IN" dirty="0"/>
              <a:t> of age unless witnessed paroxysms are not severe, as well as are patients of any age</a:t>
            </a:r>
          </a:p>
          <a:p>
            <a:r>
              <a:rPr lang="en-IN" dirty="0"/>
              <a:t>if significant complications occur.</a:t>
            </a:r>
          </a:p>
        </p:txBody>
      </p:sp>
    </p:spTree>
    <p:extLst>
      <p:ext uri="{BB962C8B-B14F-4D97-AF65-F5344CB8AC3E}">
        <p14:creationId xmlns:p14="http://schemas.microsoft.com/office/powerpoint/2010/main" val="3027798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Assessing the need to provide oxygen, stimulation, or suctioning requires skilled personnel who can watchfully observe an infant’s ability for self-rescue but who will intervene rapidly and expertly when necessary</a:t>
            </a:r>
          </a:p>
        </p:txBody>
      </p:sp>
    </p:spTree>
    <p:extLst>
      <p:ext uri="{BB962C8B-B14F-4D97-AF65-F5344CB8AC3E}">
        <p14:creationId xmlns:p14="http://schemas.microsoft.com/office/powerpoint/2010/main" val="2234819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An antimicrobial agent always is given when pertussis is suspected or confirmed, primarily to limit the spread of infection and </a:t>
            </a:r>
            <a:r>
              <a:rPr lang="en-IN" dirty="0" err="1"/>
              <a:t>secondarilyfor</a:t>
            </a:r>
            <a:r>
              <a:rPr lang="en-IN" dirty="0"/>
              <a:t> possible clinical benefit. Macrolides are preferred agents and are similar to one another in terms of in vitro activity</a:t>
            </a:r>
          </a:p>
        </p:txBody>
      </p:sp>
    </p:spTree>
    <p:extLst>
      <p:ext uri="{BB962C8B-B14F-4D97-AF65-F5344CB8AC3E}">
        <p14:creationId xmlns:p14="http://schemas.microsoft.com/office/powerpoint/2010/main" val="4171951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Azithromycin is the preferred</a:t>
            </a:r>
          </a:p>
          <a:p>
            <a:r>
              <a:rPr lang="en-IN" b="1" dirty="0">
                <a:solidFill>
                  <a:srgbClr val="FF0000"/>
                </a:solidFill>
              </a:rPr>
              <a:t>Isolation</a:t>
            </a:r>
          </a:p>
          <a:p>
            <a:r>
              <a:rPr lang="en-IN" dirty="0"/>
              <a:t>Patients with suspected pertussis are placed in isolation with droplet precautions to reduce close respiratory or mucous membrane contact with respiratory secretions.</a:t>
            </a:r>
          </a:p>
          <a:p>
            <a:r>
              <a:rPr lang="en-IN" dirty="0"/>
              <a:t> All healthcare personnel should wear a mask upon entering the room.</a:t>
            </a:r>
          </a:p>
        </p:txBody>
      </p:sp>
    </p:spTree>
    <p:extLst>
      <p:ext uri="{BB962C8B-B14F-4D97-AF65-F5344CB8AC3E}">
        <p14:creationId xmlns:p14="http://schemas.microsoft.com/office/powerpoint/2010/main" val="7750612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Care of Household and Other Close Contacts</a:t>
            </a:r>
          </a:p>
          <a:p>
            <a:r>
              <a:rPr lang="en-IN" dirty="0"/>
              <a:t>A macrolide agent should be given promptly to all household contacts and other close contacts, such as those in </a:t>
            </a:r>
            <a:r>
              <a:rPr lang="en-IN" dirty="0" err="1"/>
              <a:t>daycare</a:t>
            </a:r>
            <a:r>
              <a:rPr lang="en-IN" dirty="0"/>
              <a:t>, regardless of age, history of immunization, and symptoms</a:t>
            </a:r>
          </a:p>
        </p:txBody>
      </p:sp>
    </p:spTree>
    <p:extLst>
      <p:ext uri="{BB962C8B-B14F-4D97-AF65-F5344CB8AC3E}">
        <p14:creationId xmlns:p14="http://schemas.microsoft.com/office/powerpoint/2010/main" val="32513349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principal complications of pertussis are </a:t>
            </a:r>
            <a:r>
              <a:rPr lang="en-IN" dirty="0" err="1"/>
              <a:t>apnea</a:t>
            </a:r>
            <a:r>
              <a:rPr lang="en-IN" dirty="0"/>
              <a:t>, secondary infections (such as otitis media and pneumonia</a:t>
            </a:r>
          </a:p>
          <a:p>
            <a:r>
              <a:rPr lang="en-IN" dirty="0"/>
              <a:t>Expected pathogens include Staphylococcus aureus, Streptococcus pneumoniae, and bacteria of oropharyngeal flora.</a:t>
            </a:r>
          </a:p>
        </p:txBody>
      </p:sp>
    </p:spTree>
    <p:extLst>
      <p:ext uri="{BB962C8B-B14F-4D97-AF65-F5344CB8AC3E}">
        <p14:creationId xmlns:p14="http://schemas.microsoft.com/office/powerpoint/2010/main" val="35134399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Universal immunization of children with pertussis vaccine, beginning in infancy with reinforcing dose(s) through adolescence</a:t>
            </a:r>
          </a:p>
        </p:txBody>
      </p:sp>
    </p:spTree>
    <p:extLst>
      <p:ext uri="{BB962C8B-B14F-4D97-AF65-F5344CB8AC3E}">
        <p14:creationId xmlns:p14="http://schemas.microsoft.com/office/powerpoint/2010/main" val="2727190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  <a:p>
            <a:r>
              <a:rPr lang="en-IN" dirty="0"/>
              <a:t>To write 2 agents causing whoop like cough</a:t>
            </a:r>
          </a:p>
          <a:p>
            <a:r>
              <a:rPr lang="en-IN" dirty="0"/>
              <a:t>To list 2 clinical features of whooping cough</a:t>
            </a:r>
          </a:p>
          <a:p>
            <a:r>
              <a:rPr lang="en-IN" dirty="0"/>
              <a:t>To name 3 complication of whooping cough</a:t>
            </a:r>
          </a:p>
          <a:p>
            <a:r>
              <a:rPr lang="en-IN" dirty="0"/>
              <a:t>To  suggest 2 preventive measures</a:t>
            </a:r>
          </a:p>
        </p:txBody>
      </p:sp>
    </p:spTree>
    <p:extLst>
      <p:ext uri="{BB962C8B-B14F-4D97-AF65-F5344CB8AC3E}">
        <p14:creationId xmlns:p14="http://schemas.microsoft.com/office/powerpoint/2010/main" val="38587377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/>
              <a:t>OMP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19225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4667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AETIOLOGY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  <a:p>
            <a:r>
              <a:rPr lang="en-IN" dirty="0"/>
              <a:t>Bordetella pertussis is the cause of epidemic pertussis and the usual cause of sporadic pertussis</a:t>
            </a:r>
          </a:p>
        </p:txBody>
      </p:sp>
    </p:spTree>
    <p:extLst>
      <p:ext uri="{BB962C8B-B14F-4D97-AF65-F5344CB8AC3E}">
        <p14:creationId xmlns:p14="http://schemas.microsoft.com/office/powerpoint/2010/main" val="1727728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  <a:p>
            <a:r>
              <a:rPr lang="en-IN" dirty="0"/>
              <a:t>Protracted coughing (which in some cases is paroxysmal) can be caused by Mycoplasma, parainfluenza viruses, influenza viruses, enteroviruses, respiratory syncytial viruses, or adenoviruses.</a:t>
            </a:r>
          </a:p>
        </p:txBody>
      </p:sp>
    </p:spTree>
    <p:extLst>
      <p:ext uri="{BB962C8B-B14F-4D97-AF65-F5344CB8AC3E}">
        <p14:creationId xmlns:p14="http://schemas.microsoft.com/office/powerpoint/2010/main" val="3314671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PATHOGENESIS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Bordetella organisms are small, fastidious, Gram-negative coccobacilli that colonize only ciliated epithelium. The exact mechanism of disease symptomatology remains unknown</a:t>
            </a:r>
          </a:p>
          <a:p>
            <a:r>
              <a:rPr lang="en-IN" dirty="0"/>
              <a:t>Only B. pertussis expresses pertussis toxin (PT), the major virulence protein.</a:t>
            </a:r>
          </a:p>
        </p:txBody>
      </p:sp>
    </p:spTree>
    <p:extLst>
      <p:ext uri="{BB962C8B-B14F-4D97-AF65-F5344CB8AC3E}">
        <p14:creationId xmlns:p14="http://schemas.microsoft.com/office/powerpoint/2010/main" val="839415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filamentous hemagglutinin</a:t>
            </a:r>
            <a:r>
              <a:rPr lang="en-IN" dirty="0"/>
              <a:t>, some </a:t>
            </a:r>
            <a:r>
              <a:rPr lang="en-IN" dirty="0" err="1"/>
              <a:t>agglutinogens</a:t>
            </a:r>
            <a:r>
              <a:rPr lang="en-IN" dirty="0"/>
              <a:t> (especially fimbriae [</a:t>
            </a:r>
            <a:r>
              <a:rPr lang="en-IN" dirty="0" err="1"/>
              <a:t>Fim</a:t>
            </a:r>
            <a:r>
              <a:rPr lang="en-IN" dirty="0"/>
              <a:t>] types 2 and 3), and a 69-kDa </a:t>
            </a:r>
            <a:r>
              <a:rPr lang="en-IN" dirty="0" err="1"/>
              <a:t>nonfimbrial</a:t>
            </a:r>
            <a:r>
              <a:rPr lang="en-IN" dirty="0"/>
              <a:t> surface protein </a:t>
            </a:r>
            <a:r>
              <a:rPr lang="en-IN" b="1" dirty="0"/>
              <a:t>called </a:t>
            </a:r>
            <a:r>
              <a:rPr lang="en-IN" b="1" dirty="0" err="1"/>
              <a:t>pertactin</a:t>
            </a:r>
            <a:r>
              <a:rPr lang="en-IN" b="1" dirty="0"/>
              <a:t> (Prn) </a:t>
            </a:r>
            <a:r>
              <a:rPr lang="en-IN" dirty="0"/>
              <a:t>are important for attachment to ciliated respiratory epithelial cells. </a:t>
            </a:r>
          </a:p>
          <a:p>
            <a:r>
              <a:rPr lang="en-IN" b="1" dirty="0"/>
              <a:t>Tracheal </a:t>
            </a:r>
            <a:r>
              <a:rPr lang="en-IN" b="1" dirty="0" err="1"/>
              <a:t>cytotoxin,adenylate</a:t>
            </a:r>
            <a:r>
              <a:rPr lang="en-IN" b="1" dirty="0"/>
              <a:t> </a:t>
            </a:r>
            <a:r>
              <a:rPr lang="en-IN" dirty="0"/>
              <a:t>cyclase, and PT appear to inhibit clearance of organisms</a:t>
            </a:r>
          </a:p>
        </p:txBody>
      </p:sp>
    </p:spTree>
    <p:extLst>
      <p:ext uri="{BB962C8B-B14F-4D97-AF65-F5344CB8AC3E}">
        <p14:creationId xmlns:p14="http://schemas.microsoft.com/office/powerpoint/2010/main" val="833291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CLINICAL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Classically, pertussis is a prolonged disease, divided into </a:t>
            </a:r>
            <a:r>
              <a:rPr lang="en-IN" dirty="0" err="1"/>
              <a:t>catarrhal,paroxysmal</a:t>
            </a:r>
            <a:r>
              <a:rPr lang="en-IN" dirty="0"/>
              <a:t>, and convalescent stages.</a:t>
            </a:r>
          </a:p>
          <a:p>
            <a:r>
              <a:rPr lang="en-IN" dirty="0"/>
              <a:t> The catarrhal stage (1-2 </a:t>
            </a:r>
            <a:r>
              <a:rPr lang="en-IN" dirty="0" err="1"/>
              <a:t>wk</a:t>
            </a:r>
            <a:r>
              <a:rPr lang="en-IN" dirty="0"/>
              <a:t>) begins insidiously after an incubation period ranging from 3-12 days with </a:t>
            </a:r>
            <a:r>
              <a:rPr lang="en-IN" dirty="0" err="1"/>
              <a:t>nondistinctive</a:t>
            </a:r>
            <a:r>
              <a:rPr lang="en-IN" dirty="0"/>
              <a:t> symptoms of congestion and </a:t>
            </a:r>
            <a:r>
              <a:rPr lang="en-IN" dirty="0" err="1"/>
              <a:t>rhinorrhea</a:t>
            </a:r>
            <a:r>
              <a:rPr lang="en-IN" dirty="0"/>
              <a:t> variably accompanied by low-grade fever, sneezing, lacrimation, and conjunctival suffusion. </a:t>
            </a:r>
          </a:p>
        </p:txBody>
      </p:sp>
    </p:spTree>
    <p:extLst>
      <p:ext uri="{BB962C8B-B14F-4D97-AF65-F5344CB8AC3E}">
        <p14:creationId xmlns:p14="http://schemas.microsoft.com/office/powerpoint/2010/main" val="1656949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As initial symptoms wane, coughing marks the onset of the paroxysmal stage (2-6 </a:t>
            </a:r>
            <a:r>
              <a:rPr lang="en-IN" dirty="0" err="1"/>
              <a:t>wk</a:t>
            </a:r>
            <a:r>
              <a:rPr lang="en-IN" dirty="0"/>
              <a:t>). </a:t>
            </a:r>
          </a:p>
          <a:p>
            <a:r>
              <a:rPr lang="en-IN" dirty="0"/>
              <a:t>The cough begins as a dry, intermittent, </a:t>
            </a:r>
            <a:r>
              <a:rPr lang="en-IN" dirty="0" err="1"/>
              <a:t>irritative</a:t>
            </a:r>
            <a:r>
              <a:rPr lang="en-IN" dirty="0"/>
              <a:t> hack and evolves into the inexorable paroxysms that are the hallmark of pertussis.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51909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 err="1"/>
              <a:t>Posttussive</a:t>
            </a:r>
            <a:r>
              <a:rPr lang="en-IN" b="1" dirty="0"/>
              <a:t> emesis </a:t>
            </a:r>
            <a:r>
              <a:rPr lang="en-IN" dirty="0"/>
              <a:t>is common, and exhaustion is universal. The number </a:t>
            </a:r>
            <a:r>
              <a:rPr lang="en-IN" b="1" dirty="0"/>
              <a:t>and severity of paroxysms escalate over days to a week and </a:t>
            </a:r>
            <a:r>
              <a:rPr lang="en-IN" dirty="0"/>
              <a:t>remain at that plateau for days to weeks.</a:t>
            </a:r>
          </a:p>
          <a:p>
            <a:r>
              <a:rPr lang="en-IN" dirty="0"/>
              <a:t>. As the paroxysmal stage fades into the convalescent stage (≥2 </a:t>
            </a:r>
            <a:r>
              <a:rPr lang="en-IN" dirty="0" err="1"/>
              <a:t>wk</a:t>
            </a:r>
            <a:r>
              <a:rPr lang="en-IN" dirty="0"/>
              <a:t>), the number, severity, and duration of episodes diminish.</a:t>
            </a:r>
          </a:p>
        </p:txBody>
      </p:sp>
    </p:spTree>
    <p:extLst>
      <p:ext uri="{BB962C8B-B14F-4D97-AF65-F5344CB8AC3E}">
        <p14:creationId xmlns:p14="http://schemas.microsoft.com/office/powerpoint/2010/main" val="2129012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737</Words>
  <Application>Microsoft Office PowerPoint</Application>
  <PresentationFormat>On-screen Show (4:3)</PresentationFormat>
  <Paragraphs>50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WHOOPING COUGH</vt:lpstr>
      <vt:lpstr>LEARNING OBJECTIVES</vt:lpstr>
      <vt:lpstr>AETIOLOGY</vt:lpstr>
      <vt:lpstr>PowerPoint Presentation</vt:lpstr>
      <vt:lpstr>PATHOGENESIS</vt:lpstr>
      <vt:lpstr>PowerPoint Presentation</vt:lpstr>
      <vt:lpstr>CLINICAL FEATURES</vt:lpstr>
      <vt:lpstr>PowerPoint Presentation</vt:lpstr>
      <vt:lpstr>PowerPoint Presentation</vt:lpstr>
      <vt:lpstr>PowerPoint Presentation</vt:lpstr>
      <vt:lpstr>DIAGNOSIS</vt:lpstr>
      <vt:lpstr>PowerPoint Presentation</vt:lpstr>
      <vt:lpstr>TREATMENT</vt:lpstr>
      <vt:lpstr>PowerPoint Presentation</vt:lpstr>
      <vt:lpstr>PowerPoint Presentation</vt:lpstr>
      <vt:lpstr>PowerPoint Presentation</vt:lpstr>
      <vt:lpstr>PowerPoint Presentation</vt:lpstr>
      <vt:lpstr>COMPLICATIONS</vt:lpstr>
      <vt:lpstr>PREVENTION</vt:lpstr>
      <vt:lpstr>OMP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WHOOPING COUGH</dc:title>
  <dc:creator>acer</dc:creator>
  <cp:lastModifiedBy>acer</cp:lastModifiedBy>
  <cp:revision>6</cp:revision>
  <dcterms:created xsi:type="dcterms:W3CDTF">2006-08-16T00:00:00Z</dcterms:created>
  <dcterms:modified xsi:type="dcterms:W3CDTF">2016-07-01T02:24:02Z</dcterms:modified>
</cp:coreProperties>
</file>