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6" r:id="rId20"/>
    <p:sldId id="274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1" d="100"/>
          <a:sy n="41" d="100"/>
        </p:scale>
        <p:origin x="1356" y="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54091D-456E-41D6-A52E-B2B0D56D120F}" type="datetimeFigureOut">
              <a:rPr lang="en-IN" smtClean="0"/>
              <a:t>01-07-2016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F55C90-B705-484B-BC9E-C2C39061AC2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478944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F55C90-B705-484B-BC9E-C2C39061AC25}" type="slidenum">
              <a:rPr lang="en-IN" smtClean="0"/>
              <a:t>14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186163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N" dirty="0"/>
              <a:t>MEASLES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IN" sz="2800" dirty="0"/>
              <a:t>DR JAYAPRAKASH.K.P</a:t>
            </a:r>
          </a:p>
          <a:p>
            <a:r>
              <a:rPr lang="en-IN" sz="2800" dirty="0"/>
              <a:t>ASSO. PROF.PEDIATRICS</a:t>
            </a:r>
          </a:p>
          <a:p>
            <a:r>
              <a:rPr lang="en-IN" sz="2800" dirty="0"/>
              <a:t>ICH,GOVT MEDICAL COLLEGE KOTTAYAM</a:t>
            </a:r>
          </a:p>
        </p:txBody>
      </p:sp>
    </p:spTree>
    <p:extLst>
      <p:ext uri="{BB962C8B-B14F-4D97-AF65-F5344CB8AC3E}">
        <p14:creationId xmlns:p14="http://schemas.microsoft.com/office/powerpoint/2010/main" val="41746393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N" dirty="0"/>
              <a:t>The rash </a:t>
            </a:r>
            <a:r>
              <a:rPr lang="en-IN" b="1" dirty="0"/>
              <a:t>begins on the forehead</a:t>
            </a:r>
            <a:r>
              <a:rPr lang="en-IN" dirty="0"/>
              <a:t> (around the hairline), </a:t>
            </a:r>
            <a:r>
              <a:rPr lang="en-IN" b="1" dirty="0"/>
              <a:t>behind the ears</a:t>
            </a:r>
            <a:r>
              <a:rPr lang="en-IN" dirty="0"/>
              <a:t>, and on the upper neck as a red maculopapular eruption.</a:t>
            </a:r>
          </a:p>
          <a:p>
            <a:r>
              <a:rPr lang="en-IN" dirty="0"/>
              <a:t> It </a:t>
            </a:r>
            <a:r>
              <a:rPr lang="en-IN" b="1" dirty="0"/>
              <a:t>then spreads downward to the torso and extremities,</a:t>
            </a:r>
            <a:r>
              <a:rPr lang="en-IN" dirty="0"/>
              <a:t> reaching the palms and soles in up to 50% of cases.</a:t>
            </a:r>
          </a:p>
          <a:p>
            <a:r>
              <a:rPr lang="en-IN" dirty="0"/>
              <a:t> The </a:t>
            </a:r>
            <a:r>
              <a:rPr lang="en-IN" dirty="0" err="1"/>
              <a:t>exanthem</a:t>
            </a:r>
            <a:r>
              <a:rPr lang="en-IN" dirty="0"/>
              <a:t> frequently becomes confluent on the face and upper trunk</a:t>
            </a:r>
          </a:p>
        </p:txBody>
      </p:sp>
    </p:spTree>
    <p:extLst>
      <p:ext uri="{BB962C8B-B14F-4D97-AF65-F5344CB8AC3E}">
        <p14:creationId xmlns:p14="http://schemas.microsoft.com/office/powerpoint/2010/main" val="31281864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b="1" dirty="0"/>
              <a:t>With the onset of the rash, symptoms begin to subside</a:t>
            </a:r>
            <a:r>
              <a:rPr lang="en-IN" dirty="0"/>
              <a:t>. The rash </a:t>
            </a:r>
            <a:r>
              <a:rPr lang="en-IN" b="1" dirty="0"/>
              <a:t>fades over about 7 days </a:t>
            </a:r>
            <a:r>
              <a:rPr lang="en-IN" dirty="0"/>
              <a:t>in the same progression as it evolved, often leaving a fine desquamation of skin in its wake. </a:t>
            </a:r>
          </a:p>
          <a:p>
            <a:endParaRPr lang="en-IN" dirty="0"/>
          </a:p>
          <a:p>
            <a:r>
              <a:rPr lang="en-IN" dirty="0"/>
              <a:t>Of the </a:t>
            </a:r>
            <a:r>
              <a:rPr lang="en-IN" b="1" dirty="0"/>
              <a:t>major symptoms of measles, the cough lasts the longest, often up to 10 days</a:t>
            </a:r>
          </a:p>
        </p:txBody>
      </p:sp>
    </p:spTree>
    <p:extLst>
      <p:ext uri="{BB962C8B-B14F-4D97-AF65-F5344CB8AC3E}">
        <p14:creationId xmlns:p14="http://schemas.microsoft.com/office/powerpoint/2010/main" val="22035843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LAB INV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 dirty="0"/>
          </a:p>
          <a:p>
            <a:r>
              <a:rPr lang="en-IN" dirty="0"/>
              <a:t>The diagnosis of measles is almost always based on clinical and epidemiologic finding</a:t>
            </a:r>
          </a:p>
        </p:txBody>
      </p:sp>
    </p:spTree>
    <p:extLst>
      <p:ext uri="{BB962C8B-B14F-4D97-AF65-F5344CB8AC3E}">
        <p14:creationId xmlns:p14="http://schemas.microsoft.com/office/powerpoint/2010/main" val="370738461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D/D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N" dirty="0"/>
              <a:t>rubella, adenovirus infection, enterovirus infection, and Epstein-Barr virus infection. </a:t>
            </a:r>
            <a:r>
              <a:rPr lang="en-IN" dirty="0" err="1"/>
              <a:t>Exanthem</a:t>
            </a:r>
            <a:r>
              <a:rPr lang="en-IN" dirty="0"/>
              <a:t> </a:t>
            </a:r>
            <a:r>
              <a:rPr lang="en-IN" dirty="0" err="1"/>
              <a:t>subitum</a:t>
            </a:r>
            <a:r>
              <a:rPr lang="en-IN" dirty="0"/>
              <a:t> (in infants) and erythema </a:t>
            </a:r>
            <a:r>
              <a:rPr lang="en-IN" dirty="0" err="1"/>
              <a:t>infectiosum</a:t>
            </a:r>
            <a:r>
              <a:rPr lang="en-IN" dirty="0"/>
              <a:t>.</a:t>
            </a:r>
          </a:p>
          <a:p>
            <a:r>
              <a:rPr lang="en-IN" dirty="0"/>
              <a:t>Group A streptococcus may also produce rashes similar to that of measles.</a:t>
            </a:r>
          </a:p>
          <a:p>
            <a:r>
              <a:rPr lang="en-IN" dirty="0"/>
              <a:t> Kawasaki syndrome can cause many of the same findings as measles</a:t>
            </a:r>
          </a:p>
        </p:txBody>
      </p:sp>
    </p:spTree>
    <p:extLst>
      <p:ext uri="{BB962C8B-B14F-4D97-AF65-F5344CB8AC3E}">
        <p14:creationId xmlns:p14="http://schemas.microsoft.com/office/powerpoint/2010/main" val="426204077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COMPLICATIONS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N" dirty="0"/>
              <a:t>Pneumonia is the most common cause of death in measles. The most common </a:t>
            </a:r>
            <a:r>
              <a:rPr lang="en-IN" dirty="0" err="1"/>
              <a:t>bacterialpathogens</a:t>
            </a:r>
            <a:r>
              <a:rPr lang="en-IN" dirty="0"/>
              <a:t> are Streptococcus pneumoniae, Haemophilus </a:t>
            </a:r>
            <a:r>
              <a:rPr lang="en-IN" dirty="0" err="1"/>
              <a:t>influenzae</a:t>
            </a:r>
            <a:r>
              <a:rPr lang="en-IN" dirty="0"/>
              <a:t>, </a:t>
            </a:r>
            <a:r>
              <a:rPr lang="en-IN" dirty="0" err="1"/>
              <a:t>andStaphylococcus</a:t>
            </a:r>
            <a:r>
              <a:rPr lang="en-IN" dirty="0"/>
              <a:t> aureus.</a:t>
            </a:r>
          </a:p>
          <a:p>
            <a:r>
              <a:rPr lang="en-IN" dirty="0"/>
              <a:t>Acute otitis media is the most common complication of measles</a:t>
            </a:r>
          </a:p>
        </p:txBody>
      </p:sp>
    </p:spTree>
    <p:extLst>
      <p:ext uri="{BB962C8B-B14F-4D97-AF65-F5344CB8AC3E}">
        <p14:creationId xmlns:p14="http://schemas.microsoft.com/office/powerpoint/2010/main" val="327746918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err="1"/>
              <a:t>Diarrhea</a:t>
            </a:r>
            <a:r>
              <a:rPr lang="en-IN" dirty="0"/>
              <a:t> and vomiting are common symptoms associated with acute measles</a:t>
            </a:r>
          </a:p>
          <a:p>
            <a:r>
              <a:rPr lang="en-IN" dirty="0"/>
              <a:t>MALNUTRITION,VIT A DEFICIENCY</a:t>
            </a:r>
          </a:p>
          <a:p>
            <a:r>
              <a:rPr lang="en-IN" dirty="0"/>
              <a:t>Febrile seizures, Measles encephalitis</a:t>
            </a:r>
          </a:p>
        </p:txBody>
      </p:sp>
    </p:spTree>
    <p:extLst>
      <p:ext uri="{BB962C8B-B14F-4D97-AF65-F5344CB8AC3E}">
        <p14:creationId xmlns:p14="http://schemas.microsoft.com/office/powerpoint/2010/main" val="149124270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N" dirty="0"/>
              <a:t>Subacute </a:t>
            </a:r>
            <a:r>
              <a:rPr lang="en-IN" dirty="0" err="1"/>
              <a:t>sclerosing</a:t>
            </a:r>
            <a:r>
              <a:rPr lang="en-IN" dirty="0"/>
              <a:t> </a:t>
            </a:r>
            <a:r>
              <a:rPr lang="en-IN" dirty="0" err="1"/>
              <a:t>panencephalitis</a:t>
            </a:r>
            <a:r>
              <a:rPr lang="en-IN" dirty="0"/>
              <a:t> (SSPE) is a chronic complication of measles with a delayed onset and an outcome that is nearly always fatal.</a:t>
            </a:r>
          </a:p>
          <a:p>
            <a:r>
              <a:rPr lang="en-IN" dirty="0"/>
              <a:t> It appears to result from a persistent infection with an altered measles virus that is </a:t>
            </a:r>
            <a:r>
              <a:rPr lang="en-IN" dirty="0" err="1"/>
              <a:t>harbored</a:t>
            </a:r>
            <a:r>
              <a:rPr lang="en-IN" dirty="0"/>
              <a:t> intracellularly in the central nervous system for several years. </a:t>
            </a:r>
          </a:p>
        </p:txBody>
      </p:sp>
    </p:spTree>
    <p:extLst>
      <p:ext uri="{BB962C8B-B14F-4D97-AF65-F5344CB8AC3E}">
        <p14:creationId xmlns:p14="http://schemas.microsoft.com/office/powerpoint/2010/main" val="280744568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TREATMENT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IN" dirty="0"/>
              <a:t>Management of measles is supportive.</a:t>
            </a:r>
          </a:p>
          <a:p>
            <a:r>
              <a:rPr lang="en-IN" dirty="0"/>
              <a:t>Vitamin A should be administered once daily for 2 days at doses of 200,000 IU for children 12 </a:t>
            </a:r>
            <a:r>
              <a:rPr lang="en-IN" dirty="0" err="1"/>
              <a:t>mo</a:t>
            </a:r>
            <a:r>
              <a:rPr lang="en-IN" dirty="0"/>
              <a:t> of age or older; 100,000 IU for infants 6 </a:t>
            </a:r>
            <a:r>
              <a:rPr lang="en-IN" dirty="0" err="1"/>
              <a:t>mo</a:t>
            </a:r>
            <a:r>
              <a:rPr lang="en-IN" dirty="0"/>
              <a:t> through 11 </a:t>
            </a:r>
            <a:r>
              <a:rPr lang="en-IN" dirty="0" err="1"/>
              <a:t>mo</a:t>
            </a:r>
            <a:r>
              <a:rPr lang="en-IN" dirty="0"/>
              <a:t> of age; and 50,000 IU for infants younger than 6 </a:t>
            </a:r>
            <a:r>
              <a:rPr lang="en-IN" dirty="0" err="1"/>
              <a:t>mo</a:t>
            </a:r>
            <a:r>
              <a:rPr lang="en-IN" dirty="0"/>
              <a:t> of age.</a:t>
            </a:r>
          </a:p>
          <a:p>
            <a:r>
              <a:rPr lang="en-IN" dirty="0"/>
              <a:t>In children with signs and symptoms of vitamin A deficiency, a 3</a:t>
            </a:r>
            <a:r>
              <a:rPr lang="en-IN" baseline="30000" dirty="0"/>
              <a:t>rd</a:t>
            </a:r>
            <a:r>
              <a:rPr lang="en-IN" dirty="0"/>
              <a:t> age-appropriate dose is recommended 2 through 4 </a:t>
            </a:r>
            <a:r>
              <a:rPr lang="en-IN" dirty="0" err="1"/>
              <a:t>wk</a:t>
            </a:r>
            <a:r>
              <a:rPr lang="en-IN" dirty="0"/>
              <a:t> after the 2nd dose.</a:t>
            </a:r>
          </a:p>
        </p:txBody>
      </p:sp>
    </p:spTree>
    <p:extLst>
      <p:ext uri="{BB962C8B-B14F-4D97-AF65-F5344CB8AC3E}">
        <p14:creationId xmlns:p14="http://schemas.microsoft.com/office/powerpoint/2010/main" val="157562353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PREVENTION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Patients shed measles virus from 7 days after exposure to 4-6 days after the onset of rash. Exposure of susceptible individuals to patients with measles should be avoided during this period.</a:t>
            </a:r>
          </a:p>
          <a:p>
            <a:r>
              <a:rPr lang="en-IN" dirty="0"/>
              <a:t>MEASLES VACCINE AT 9 MONTHS &amp;18 MONTHS</a:t>
            </a:r>
          </a:p>
        </p:txBody>
      </p:sp>
    </p:spTree>
    <p:extLst>
      <p:ext uri="{BB962C8B-B14F-4D97-AF65-F5344CB8AC3E}">
        <p14:creationId xmlns:p14="http://schemas.microsoft.com/office/powerpoint/2010/main" val="427939844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POST EXPOSURE PROPHYLAXIS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The vaccine is effective in prevention or modification of measles if given within 72 hr of exposure. </a:t>
            </a:r>
          </a:p>
          <a:p>
            <a:r>
              <a:rPr lang="en-IN" dirty="0"/>
              <a:t>Immune globulin may be given up to 6 days after exposure to prevent or modify infection</a:t>
            </a:r>
          </a:p>
        </p:txBody>
      </p:sp>
    </p:spTree>
    <p:extLst>
      <p:ext uri="{BB962C8B-B14F-4D97-AF65-F5344CB8AC3E}">
        <p14:creationId xmlns:p14="http://schemas.microsoft.com/office/powerpoint/2010/main" val="42106040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LEARNING 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 dirty="0"/>
          </a:p>
          <a:p>
            <a:r>
              <a:rPr lang="en-IN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 list essential features of clinical measles</a:t>
            </a:r>
          </a:p>
          <a:p>
            <a:r>
              <a:rPr lang="en-IN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 list 2 complications of measles</a:t>
            </a:r>
          </a:p>
          <a:p>
            <a:r>
              <a:rPr lang="en-IN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 write a treatment protocol for measles</a:t>
            </a:r>
          </a:p>
          <a:p>
            <a:r>
              <a:rPr lang="en-IN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 suggest 2 interventions for prevention</a:t>
            </a:r>
          </a:p>
        </p:txBody>
      </p:sp>
    </p:spTree>
    <p:extLst>
      <p:ext uri="{BB962C8B-B14F-4D97-AF65-F5344CB8AC3E}">
        <p14:creationId xmlns:p14="http://schemas.microsoft.com/office/powerpoint/2010/main" val="252523103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OMP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0439488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AETIOLOGY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 dirty="0">
              <a:latin typeface="MinionPro-Regular"/>
            </a:endParaRPr>
          </a:p>
          <a:p>
            <a:endParaRPr lang="en-IN" dirty="0">
              <a:latin typeface="MinionPro-Regular"/>
            </a:endParaRPr>
          </a:p>
          <a:p>
            <a:r>
              <a:rPr lang="en-IN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nionPro-Regular"/>
              </a:rPr>
              <a:t>Measles</a:t>
            </a:r>
            <a:r>
              <a:rPr lang="en-IN" dirty="0">
                <a:latin typeface="MinionPro-Regular"/>
              </a:rPr>
              <a:t> virus is a single-stranded, lipid-enveloped </a:t>
            </a:r>
            <a:r>
              <a:rPr lang="en-IN" b="1" dirty="0">
                <a:latin typeface="MinionPro-Regular"/>
              </a:rPr>
              <a:t>RNA</a:t>
            </a:r>
            <a:r>
              <a:rPr lang="en-IN" dirty="0">
                <a:latin typeface="MinionPro-Regular"/>
              </a:rPr>
              <a:t> virus in the family </a:t>
            </a:r>
            <a:r>
              <a:rPr lang="en-IN" dirty="0" err="1">
                <a:latin typeface="MinionPro-Regular"/>
              </a:rPr>
              <a:t>Paramyxoviridae</a:t>
            </a:r>
            <a:r>
              <a:rPr lang="en-IN" dirty="0">
                <a:latin typeface="MinionPro-Regular"/>
              </a:rPr>
              <a:t> and genus </a:t>
            </a:r>
            <a:r>
              <a:rPr lang="en-IN" b="1" i="1" dirty="0">
                <a:latin typeface="MinionPro-It"/>
              </a:rPr>
              <a:t>Morbillivirus</a:t>
            </a:r>
            <a:endParaRPr lang="en-IN" b="1" dirty="0"/>
          </a:p>
        </p:txBody>
      </p:sp>
    </p:spTree>
    <p:extLst>
      <p:ext uri="{BB962C8B-B14F-4D97-AF65-F5344CB8AC3E}">
        <p14:creationId xmlns:p14="http://schemas.microsoft.com/office/powerpoint/2010/main" val="29148211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TRANSMISSION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endParaRPr lang="en-IN" dirty="0"/>
          </a:p>
          <a:p>
            <a:r>
              <a:rPr lang="en-IN" dirty="0">
                <a:latin typeface="MinionPro-Regular"/>
              </a:rPr>
              <a:t>The </a:t>
            </a:r>
            <a:r>
              <a:rPr lang="en-IN" b="1" dirty="0">
                <a:latin typeface="MinionPro-Regular"/>
              </a:rPr>
              <a:t>portal of entry </a:t>
            </a:r>
            <a:r>
              <a:rPr lang="en-IN" dirty="0">
                <a:latin typeface="MinionPro-Regular"/>
              </a:rPr>
              <a:t>of measles virus is through </a:t>
            </a:r>
            <a:r>
              <a:rPr lang="en-IN" b="1" dirty="0">
                <a:latin typeface="MinionPro-Regular"/>
              </a:rPr>
              <a:t>the respiratory tract or conjunctivae </a:t>
            </a:r>
            <a:r>
              <a:rPr lang="en-IN" dirty="0">
                <a:latin typeface="MinionPro-Regular"/>
              </a:rPr>
              <a:t>following contact with </a:t>
            </a:r>
            <a:r>
              <a:rPr lang="en-IN" b="1" dirty="0">
                <a:latin typeface="MinionPro-Regular"/>
              </a:rPr>
              <a:t>large droplets or small-droplet aerosols</a:t>
            </a:r>
            <a:r>
              <a:rPr lang="en-IN" dirty="0">
                <a:latin typeface="MinionPro-Regular"/>
              </a:rPr>
              <a:t> in which the virus is suspended.</a:t>
            </a:r>
          </a:p>
          <a:p>
            <a:endParaRPr lang="en-IN" dirty="0">
              <a:latin typeface="MinionPro-Regular"/>
            </a:endParaRPr>
          </a:p>
          <a:p>
            <a:r>
              <a:rPr lang="en-IN" dirty="0">
                <a:latin typeface="MinionPro-Regular"/>
              </a:rPr>
              <a:t>Patients are </a:t>
            </a:r>
            <a:r>
              <a:rPr lang="en-IN" b="1" dirty="0">
                <a:latin typeface="MinionPro-Regular"/>
              </a:rPr>
              <a:t>infectious from 3 days before to up to 4-6 days after the onset of rash</a:t>
            </a:r>
            <a:r>
              <a:rPr lang="en-IN" dirty="0">
                <a:latin typeface="MinionPro-Regular"/>
              </a:rPr>
              <a:t>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2581132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PATHOLOGY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 dirty="0"/>
          </a:p>
          <a:p>
            <a:r>
              <a:rPr lang="en-IN" dirty="0"/>
              <a:t>Measles infection causes </a:t>
            </a:r>
            <a:r>
              <a:rPr lang="en-IN" b="1" dirty="0"/>
              <a:t>necrosis of the respiratory tract epithelium </a:t>
            </a:r>
            <a:r>
              <a:rPr lang="en-IN" dirty="0"/>
              <a:t>and an accompanying lymphocytic infiltrate. </a:t>
            </a:r>
          </a:p>
          <a:p>
            <a:endParaRPr lang="en-IN" dirty="0"/>
          </a:p>
          <a:p>
            <a:r>
              <a:rPr lang="en-IN" dirty="0"/>
              <a:t>Measles produces  </a:t>
            </a:r>
            <a:r>
              <a:rPr lang="en-IN" b="1" dirty="0"/>
              <a:t>small vessel vasculitis </a:t>
            </a:r>
            <a:r>
              <a:rPr lang="en-IN" dirty="0"/>
              <a:t>on the skin and on the oral mucous membranes.</a:t>
            </a:r>
          </a:p>
        </p:txBody>
      </p:sp>
    </p:spTree>
    <p:extLst>
      <p:ext uri="{BB962C8B-B14F-4D97-AF65-F5344CB8AC3E}">
        <p14:creationId xmlns:p14="http://schemas.microsoft.com/office/powerpoint/2010/main" val="35681058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PATHOGENESIS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Measles consists of 4 phases: </a:t>
            </a:r>
          </a:p>
          <a:p>
            <a:r>
              <a:rPr lang="en-IN" dirty="0"/>
              <a:t>incubation period, prodromal illness, </a:t>
            </a:r>
            <a:r>
              <a:rPr lang="en-IN" dirty="0" err="1"/>
              <a:t>exanthematous</a:t>
            </a:r>
            <a:r>
              <a:rPr lang="en-IN" dirty="0"/>
              <a:t> phase, and recovery</a:t>
            </a:r>
          </a:p>
        </p:txBody>
      </p:sp>
    </p:spTree>
    <p:extLst>
      <p:ext uri="{BB962C8B-B14F-4D97-AF65-F5344CB8AC3E}">
        <p14:creationId xmlns:p14="http://schemas.microsoft.com/office/powerpoint/2010/main" val="10239429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CLINICAL MANIFESTATIONS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IN" dirty="0"/>
              <a:t>Measles is a serious infection characterized by high fever, an </a:t>
            </a:r>
            <a:r>
              <a:rPr lang="en-IN" dirty="0" err="1"/>
              <a:t>enanthem</a:t>
            </a:r>
            <a:r>
              <a:rPr lang="en-IN" dirty="0"/>
              <a:t>, cough, </a:t>
            </a:r>
            <a:r>
              <a:rPr lang="en-IN" dirty="0" err="1"/>
              <a:t>coryza</a:t>
            </a:r>
            <a:r>
              <a:rPr lang="en-IN" dirty="0"/>
              <a:t>, conjunctivitis, and a prominent </a:t>
            </a:r>
            <a:r>
              <a:rPr lang="en-IN" dirty="0" err="1"/>
              <a:t>exanthem</a:t>
            </a:r>
            <a:r>
              <a:rPr lang="en-IN" dirty="0"/>
              <a:t>.</a:t>
            </a:r>
          </a:p>
          <a:p>
            <a:endParaRPr lang="en-IN" dirty="0"/>
          </a:p>
          <a:p>
            <a:r>
              <a:rPr lang="en-IN" dirty="0"/>
              <a:t> After an incubation period of 8-12 days, the prodromal phase begins with a mild fever followed by the onset of conjunctivitis with photophobia, </a:t>
            </a:r>
            <a:r>
              <a:rPr lang="en-IN" dirty="0" err="1"/>
              <a:t>coryza</a:t>
            </a:r>
            <a:r>
              <a:rPr lang="en-IN" dirty="0"/>
              <a:t>, a prominent cough, and increasing fever</a:t>
            </a:r>
          </a:p>
        </p:txBody>
      </p:sp>
    </p:spTree>
    <p:extLst>
      <p:ext uri="{BB962C8B-B14F-4D97-AF65-F5344CB8AC3E}">
        <p14:creationId xmlns:p14="http://schemas.microsoft.com/office/powerpoint/2010/main" val="15873817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62000" y="2133600"/>
            <a:ext cx="3048000" cy="37338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60277" y="2431665"/>
            <a:ext cx="4097781" cy="27190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79161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N" b="1" dirty="0" err="1"/>
              <a:t>Koplik</a:t>
            </a:r>
            <a:r>
              <a:rPr lang="en-IN" b="1" dirty="0"/>
              <a:t> spots </a:t>
            </a:r>
            <a:r>
              <a:rPr lang="en-IN" dirty="0"/>
              <a:t>represent the </a:t>
            </a:r>
            <a:r>
              <a:rPr lang="en-IN" dirty="0" err="1"/>
              <a:t>enanthem</a:t>
            </a:r>
            <a:r>
              <a:rPr lang="en-IN" dirty="0"/>
              <a:t> and are the pathognomonic sign of measles, </a:t>
            </a:r>
            <a:r>
              <a:rPr lang="en-IN" b="1" dirty="0"/>
              <a:t>appearing 1-4 days prior to the onset of the rash.</a:t>
            </a:r>
          </a:p>
          <a:p>
            <a:r>
              <a:rPr lang="en-IN" dirty="0"/>
              <a:t> They first appear as </a:t>
            </a:r>
            <a:r>
              <a:rPr lang="en-IN" b="1" dirty="0"/>
              <a:t>discrete red lesions with bluish white spots in the </a:t>
            </a:r>
            <a:r>
              <a:rPr lang="en-IN" b="1" dirty="0" err="1"/>
              <a:t>center</a:t>
            </a:r>
            <a:r>
              <a:rPr lang="en-IN" b="1" dirty="0"/>
              <a:t> on the inner aspects of the cheeks </a:t>
            </a:r>
            <a:r>
              <a:rPr lang="en-IN" dirty="0"/>
              <a:t>at the level of the premolars</a:t>
            </a:r>
          </a:p>
        </p:txBody>
      </p:sp>
    </p:spTree>
    <p:extLst>
      <p:ext uri="{BB962C8B-B14F-4D97-AF65-F5344CB8AC3E}">
        <p14:creationId xmlns:p14="http://schemas.microsoft.com/office/powerpoint/2010/main" val="11718931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715</Words>
  <Application>Microsoft Office PowerPoint</Application>
  <PresentationFormat>On-screen Show (4:3)</PresentationFormat>
  <Paragraphs>66</Paragraphs>
  <Slides>20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5" baseType="lpstr">
      <vt:lpstr>Arial</vt:lpstr>
      <vt:lpstr>Calibri</vt:lpstr>
      <vt:lpstr>MinionPro-It</vt:lpstr>
      <vt:lpstr>MinionPro-Regular</vt:lpstr>
      <vt:lpstr>Office Theme</vt:lpstr>
      <vt:lpstr>MEASLES</vt:lpstr>
      <vt:lpstr>LEARNING OBJECTIVES</vt:lpstr>
      <vt:lpstr>AETIOLOGY</vt:lpstr>
      <vt:lpstr>TRANSMISSION</vt:lpstr>
      <vt:lpstr>PATHOLOGY</vt:lpstr>
      <vt:lpstr>PATHOGENESIS</vt:lpstr>
      <vt:lpstr>CLINICAL MANIFESTATIONS</vt:lpstr>
      <vt:lpstr>PowerPoint Presentation</vt:lpstr>
      <vt:lpstr>PowerPoint Presentation</vt:lpstr>
      <vt:lpstr>PowerPoint Presentation</vt:lpstr>
      <vt:lpstr>PowerPoint Presentation</vt:lpstr>
      <vt:lpstr>LAB INV</vt:lpstr>
      <vt:lpstr>D/D</vt:lpstr>
      <vt:lpstr>COMPLICATIONS</vt:lpstr>
      <vt:lpstr>PowerPoint Presentation</vt:lpstr>
      <vt:lpstr>PowerPoint Presentation</vt:lpstr>
      <vt:lpstr>TREATMENT</vt:lpstr>
      <vt:lpstr>PREVENTION</vt:lpstr>
      <vt:lpstr>POST EXPOSURE PROPHYLAXIS</vt:lpstr>
      <vt:lpstr>OMP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MEASLES</dc:title>
  <dc:creator>acer</dc:creator>
  <cp:lastModifiedBy>acer</cp:lastModifiedBy>
  <cp:revision>6</cp:revision>
  <dcterms:created xsi:type="dcterms:W3CDTF">2006-08-16T00:00:00Z</dcterms:created>
  <dcterms:modified xsi:type="dcterms:W3CDTF">2016-07-01T01:46:47Z</dcterms:modified>
</cp:coreProperties>
</file>